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2" r:id="rId3"/>
    <p:sldId id="265" r:id="rId4"/>
    <p:sldId id="264" r:id="rId5"/>
    <p:sldId id="266"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328"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147545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369165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214669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414738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161818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62333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20AA85-1C5B-4EE3-AE32-72A291C99630}" type="datetimeFigureOut">
              <a:rPr lang="en-US" smtClean="0"/>
              <a:t>2/25/14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32961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20AA85-1C5B-4EE3-AE32-72A291C99630}" type="datetimeFigureOut">
              <a:rPr lang="en-US" smtClean="0"/>
              <a:t>2/25/14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2282164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0AA85-1C5B-4EE3-AE32-72A291C99630}" type="datetimeFigureOut">
              <a:rPr lang="en-US" smtClean="0"/>
              <a:t>2/25/14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246198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258973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a:p>
        </p:txBody>
      </p:sp>
    </p:spTree>
    <p:extLst>
      <p:ext uri="{BB962C8B-B14F-4D97-AF65-F5344CB8AC3E}">
        <p14:creationId xmlns:p14="http://schemas.microsoft.com/office/powerpoint/2010/main" val="995274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0AA85-1C5B-4EE3-AE32-72A291C99630}" type="datetimeFigureOut">
              <a:rPr lang="en-US" smtClean="0"/>
              <a:t>2/25/14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06312-85FB-4EAC-B913-6A5C7ABF1D3C}" type="slidenum">
              <a:rPr lang="en-US" smtClean="0"/>
              <a:t>‹#›</a:t>
            </a:fld>
            <a:endParaRPr lang="en-US"/>
          </a:p>
        </p:txBody>
      </p:sp>
    </p:spTree>
    <p:extLst>
      <p:ext uri="{BB962C8B-B14F-4D97-AF65-F5344CB8AC3E}">
        <p14:creationId xmlns:p14="http://schemas.microsoft.com/office/powerpoint/2010/main" val="249206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 Delivery System Reform Status</a:t>
            </a:r>
            <a:endParaRPr lang="en-US" dirty="0"/>
          </a:p>
        </p:txBody>
      </p:sp>
      <p:sp>
        <p:nvSpPr>
          <p:cNvPr id="3" name="Subtitle 2"/>
          <p:cNvSpPr>
            <a:spLocks noGrp="1"/>
          </p:cNvSpPr>
          <p:nvPr>
            <p:ph type="subTitle" idx="1"/>
          </p:nvPr>
        </p:nvSpPr>
        <p:spPr/>
        <p:txBody>
          <a:bodyPr/>
          <a:lstStyle/>
          <a:p>
            <a:r>
              <a:rPr lang="en-US" dirty="0" smtClean="0"/>
              <a:t>FFY Q1, 2014</a:t>
            </a:r>
            <a:endParaRPr lang="en-US" dirty="0"/>
          </a:p>
        </p:txBody>
      </p:sp>
    </p:spTree>
    <p:extLst>
      <p:ext uri="{BB962C8B-B14F-4D97-AF65-F5344CB8AC3E}">
        <p14:creationId xmlns:p14="http://schemas.microsoft.com/office/powerpoint/2010/main" val="1909409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sz="1600" b="1" dirty="0"/>
              <a:t>SIM </a:t>
            </a:r>
            <a:r>
              <a:rPr lang="en-US" sz="1600" b="1" dirty="0" smtClean="0"/>
              <a:t>Delivery System Reform </a:t>
            </a:r>
            <a:r>
              <a:rPr lang="en-US" sz="1600" dirty="0"/>
              <a:t/>
            </a:r>
            <a:br>
              <a:rPr lang="en-US" sz="1600" dirty="0"/>
            </a:br>
            <a:r>
              <a:rPr lang="en-US" sz="1600" dirty="0"/>
              <a:t>Driven by Maine </a:t>
            </a:r>
            <a:r>
              <a:rPr lang="en-US" sz="1600" dirty="0" smtClean="0"/>
              <a:t>Quality Counts</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570875"/>
              </p:ext>
            </p:extLst>
          </p:nvPr>
        </p:nvGraphicFramePr>
        <p:xfrm>
          <a:off x="6824" y="457200"/>
          <a:ext cx="9137176" cy="6556849"/>
        </p:xfrm>
        <a:graphic>
          <a:graphicData uri="http://schemas.openxmlformats.org/drawingml/2006/table">
            <a:tbl>
              <a:tblPr firstRow="1" bandRow="1">
                <a:tableStyleId>{5C22544A-7EE6-4342-B048-85BDC9FD1C3A}</a:tableStyleId>
              </a:tblPr>
              <a:tblGrid>
                <a:gridCol w="4568588"/>
                <a:gridCol w="4568588"/>
              </a:tblGrid>
              <a:tr h="391732">
                <a:tc>
                  <a:txBody>
                    <a:bodyPr/>
                    <a:lstStyle/>
                    <a:p>
                      <a:r>
                        <a:rPr lang="en-US" dirty="0" smtClean="0"/>
                        <a:t>Overall Delivery System Reform Status:</a:t>
                      </a:r>
                      <a:endParaRPr lang="en-US" dirty="0"/>
                    </a:p>
                  </a:txBody>
                  <a:tcPr/>
                </a:tc>
                <a:tc>
                  <a:txBody>
                    <a:bodyPr/>
                    <a:lstStyle/>
                    <a:p>
                      <a:r>
                        <a:rPr lang="en-US" dirty="0" smtClean="0"/>
                        <a:t>Green</a:t>
                      </a:r>
                      <a:endParaRPr lang="en-US" dirty="0"/>
                    </a:p>
                  </a:txBody>
                  <a:tcPr>
                    <a:solidFill>
                      <a:srgbClr val="00B050"/>
                    </a:solidFill>
                  </a:tcPr>
                </a:tc>
              </a:tr>
              <a:tr h="1741868">
                <a:tc gridSpan="2">
                  <a:txBody>
                    <a:bodyPr/>
                    <a:lstStyle/>
                    <a:p>
                      <a:r>
                        <a:rPr lang="en-US" sz="1200" dirty="0" smtClean="0"/>
                        <a:t>Status Summary</a:t>
                      </a:r>
                    </a:p>
                    <a:p>
                      <a:endParaRPr lang="en-US" sz="1200" dirty="0" smtClean="0"/>
                    </a:p>
                    <a:p>
                      <a:r>
                        <a:rPr lang="en-US" sz="1200" kern="1200" dirty="0" smtClean="0">
                          <a:solidFill>
                            <a:schemeClr val="dk1"/>
                          </a:solidFill>
                          <a:effectLst/>
                          <a:latin typeface="+mn-lt"/>
                          <a:ea typeface="+mn-ea"/>
                          <a:cs typeface="+mn-cs"/>
                        </a:rPr>
                        <a:t>-The implementation of the HH Learning Collaborative is well underway and on track with the stated work plan.  Our projection for the deliverables due in January 2014 looks good as well.    </a:t>
                      </a:r>
                    </a:p>
                    <a:p>
                      <a:r>
                        <a:rPr lang="en-US" sz="1200" kern="1200" dirty="0" smtClean="0">
                          <a:solidFill>
                            <a:schemeClr val="dk1"/>
                          </a:solidFill>
                          <a:effectLst/>
                          <a:latin typeface="+mn-lt"/>
                          <a:ea typeface="+mn-ea"/>
                          <a:cs typeface="+mn-cs"/>
                        </a:rPr>
                        <a:t> </a:t>
                      </a:r>
                    </a:p>
                    <a:p>
                      <a:r>
                        <a:rPr lang="en-US" sz="1200" kern="1200" dirty="0" smtClean="0">
                          <a:solidFill>
                            <a:schemeClr val="dk1"/>
                          </a:solidFill>
                          <a:effectLst/>
                          <a:latin typeface="+mn-lt"/>
                          <a:ea typeface="+mn-ea"/>
                          <a:cs typeface="+mn-cs"/>
                        </a:rPr>
                        <a:t>-The chairing and support for the SIM Delivery System Reform Subcommittee is also progressing well.  We are establishing meeting process and structure, and developing an approach to balance the diverse scope of the Subcommittee with the monthly meeting schedule.  We have identified content for both the January and February DSR Subcommittee meetings.</a:t>
                      </a:r>
                      <a:endParaRPr lang="en-US" dirty="0" smtClean="0"/>
                    </a:p>
                    <a:p>
                      <a:r>
                        <a:rPr lang="en-US" sz="1200" dirty="0" smtClean="0"/>
                        <a:t>- Other major</a:t>
                      </a:r>
                      <a:r>
                        <a:rPr lang="en-US" sz="1200" baseline="0" dirty="0" smtClean="0"/>
                        <a:t> initiatives, (Behavioral Health Home Learning Collaborative, Patient Provider Partnerships) are not yet scheduled yet to begin</a:t>
                      </a:r>
                      <a:endParaRPr lang="en-US" sz="1200" dirty="0" smtClean="0"/>
                    </a:p>
                    <a:p>
                      <a:endParaRPr lang="en-US" dirty="0"/>
                    </a:p>
                  </a:txBody>
                  <a:tcPr/>
                </a:tc>
                <a:tc hMerge="1">
                  <a:txBody>
                    <a:bodyPr/>
                    <a:lstStyle/>
                    <a:p>
                      <a:endParaRPr lang="en-US" dirty="0"/>
                    </a:p>
                  </a:txBody>
                  <a:tcPr/>
                </a:tc>
              </a:tr>
              <a:tr h="4153437">
                <a:tc gridSpan="2">
                  <a:txBody>
                    <a:bodyPr/>
                    <a:lstStyle/>
                    <a:p>
                      <a:r>
                        <a:rPr lang="en-US" sz="1200" dirty="0" smtClean="0"/>
                        <a:t>Risks/Issues</a:t>
                      </a:r>
                    </a:p>
                    <a:p>
                      <a:r>
                        <a:rPr lang="en-US" sz="1200" kern="1200" dirty="0" smtClean="0">
                          <a:solidFill>
                            <a:schemeClr val="dk1"/>
                          </a:solidFill>
                          <a:effectLst/>
                          <a:latin typeface="+mn-lt"/>
                          <a:ea typeface="+mn-ea"/>
                          <a:cs typeface="+mn-cs"/>
                        </a:rPr>
                        <a:t>-The primary issues we face  in the HH Learning Collaborative include the ability of the HH practices to meet their participation requirements, such as the NCQA recognition process. This is being worked in conjunction with the State to ensure that practices who do successfully meet requirements are appropriately supported and that those who are not able to sustain participation receive appropriate communication from the State.  We will know the final status of the NCQA recognition of the HH practices that applied in 2013 by early to mid January 2014.  At that time we will be working in conjunction with the State to appropriately communicate the status and next steps for the practices.</a:t>
                      </a:r>
                    </a:p>
                    <a:p>
                      <a:r>
                        <a:rPr lang="en-US" sz="1200" kern="1200" dirty="0" smtClean="0">
                          <a:solidFill>
                            <a:schemeClr val="dk1"/>
                          </a:solidFill>
                          <a:effectLst/>
                          <a:latin typeface="+mn-lt"/>
                          <a:ea typeface="+mn-ea"/>
                          <a:cs typeface="+mn-cs"/>
                        </a:rPr>
                        <a:t>Additionally, we are concerned about the ability of the HH practices to meet their must pass expectations and are currently assessing their status toward their annual goals; working with the State as appropriate to communicate and monitor practice status.</a:t>
                      </a:r>
                    </a:p>
                    <a:p>
                      <a:r>
                        <a:rPr lang="en-US" sz="1200" kern="1200" dirty="0" smtClean="0">
                          <a:solidFill>
                            <a:schemeClr val="dk1"/>
                          </a:solidFill>
                          <a:effectLst/>
                          <a:latin typeface="+mn-lt"/>
                          <a:ea typeface="+mn-ea"/>
                          <a:cs typeface="+mn-cs"/>
                        </a:rPr>
                        <a:t> </a:t>
                      </a:r>
                    </a:p>
                    <a:p>
                      <a:r>
                        <a:rPr lang="en-US" sz="1200" kern="1200" dirty="0" smtClean="0">
                          <a:solidFill>
                            <a:schemeClr val="dk1"/>
                          </a:solidFill>
                          <a:effectLst/>
                          <a:latin typeface="+mn-lt"/>
                          <a:ea typeface="+mn-ea"/>
                          <a:cs typeface="+mn-cs"/>
                        </a:rPr>
                        <a:t>-Year two screening requirements are a risk as there is currently a lack of clarity on approach to the additional screening requirements and we are working with the State to clarify and communicate these to the practices for 2014, and to provide appropriate technical assistance for their success in meeting these requirements.</a:t>
                      </a:r>
                    </a:p>
                    <a:p>
                      <a:r>
                        <a:rPr lang="en-US" sz="1200" kern="1200" dirty="0" smtClean="0">
                          <a:solidFill>
                            <a:schemeClr val="dk1"/>
                          </a:solidFill>
                          <a:effectLst/>
                          <a:latin typeface="+mn-lt"/>
                          <a:ea typeface="+mn-ea"/>
                          <a:cs typeface="+mn-cs"/>
                        </a:rPr>
                        <a:t> </a:t>
                      </a:r>
                    </a:p>
                    <a:p>
                      <a:r>
                        <a:rPr lang="en-US" sz="1200" kern="1200" dirty="0" smtClean="0">
                          <a:solidFill>
                            <a:schemeClr val="dk1"/>
                          </a:solidFill>
                          <a:effectLst/>
                          <a:latin typeface="+mn-lt"/>
                          <a:ea typeface="+mn-ea"/>
                          <a:cs typeface="+mn-cs"/>
                        </a:rPr>
                        <a:t>-The Delivery System Reform Subcommittee continues monthly meetings.  The December meeting occurred on 12/6/13 and addressed the HH primary care model, Community Care Teams, the HH Learning Collaborative and the Community Health worker pilot.  Risks for that Subcommittee are tracked in each meeting and reported to the SIM Project management, and tracked and escalated appropriately.  One major issue is the large size and diverse scope of the Subcommittee, which challenges meeting process and member experience.  We continue to receive progressively improved meeting evaluation scores and to refine the approach and process with the Members.</a:t>
                      </a:r>
                    </a:p>
                    <a:p>
                      <a:endParaRPr lang="en-US" sz="1200" dirty="0" smtClean="0"/>
                    </a:p>
                    <a:p>
                      <a:endParaRPr lang="en-US" sz="1200" dirty="0"/>
                    </a:p>
                  </a:txBody>
                  <a:tcPr/>
                </a:tc>
                <a:tc hMerge="1">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2</a:t>
            </a:fld>
            <a:endParaRPr lang="en-US"/>
          </a:p>
        </p:txBody>
      </p:sp>
    </p:spTree>
    <p:extLst>
      <p:ext uri="{BB962C8B-B14F-4D97-AF65-F5344CB8AC3E}">
        <p14:creationId xmlns:p14="http://schemas.microsoft.com/office/powerpoint/2010/main" val="3317245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1600" dirty="0" smtClean="0"/>
              <a:t>SIM Delivery System Reform </a:t>
            </a:r>
            <a:br>
              <a:rPr lang="en-US" sz="1600" dirty="0" smtClean="0"/>
            </a:br>
            <a:r>
              <a:rPr lang="en-US" sz="1600" dirty="0" smtClean="0"/>
              <a:t>Driven by Maine Quality Counts</a:t>
            </a:r>
            <a:br>
              <a:rPr lang="en-US" sz="1600" dirty="0" smtClean="0"/>
            </a:br>
            <a:r>
              <a:rPr lang="en-US" sz="1600" b="1" i="1" dirty="0" smtClean="0"/>
              <a:t>Status for Oct – Dec, 2013</a:t>
            </a:r>
            <a:endParaRPr lang="en-US" sz="1600" b="1"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0913481"/>
              </p:ext>
            </p:extLst>
          </p:nvPr>
        </p:nvGraphicFramePr>
        <p:xfrm>
          <a:off x="457200" y="990600"/>
          <a:ext cx="8382000" cy="4085781"/>
        </p:xfrm>
        <a:graphic>
          <a:graphicData uri="http://schemas.openxmlformats.org/drawingml/2006/table">
            <a:tbl>
              <a:tblPr firstRow="1" bandRow="1">
                <a:tableStyleId>{5C22544A-7EE6-4342-B048-85BDC9FD1C3A}</a:tableStyleId>
              </a:tblPr>
              <a:tblGrid>
                <a:gridCol w="2727278"/>
                <a:gridCol w="1876567"/>
                <a:gridCol w="3778155"/>
              </a:tblGrid>
              <a:tr h="533400">
                <a:tc>
                  <a:txBody>
                    <a:bodyPr/>
                    <a:lstStyle/>
                    <a:p>
                      <a:r>
                        <a:rPr lang="en-US" baseline="0" dirty="0" smtClean="0"/>
                        <a:t>Objective</a:t>
                      </a:r>
                      <a:endParaRPr lang="en-US" baseline="0" dirty="0"/>
                    </a:p>
                  </a:txBody>
                  <a:tcPr/>
                </a:tc>
                <a:tc>
                  <a:txBody>
                    <a:bodyPr/>
                    <a:lstStyle/>
                    <a:p>
                      <a:r>
                        <a:rPr lang="en-US" sz="1400" dirty="0" smtClean="0"/>
                        <a:t>Status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Status</a:t>
                      </a:r>
                      <a:r>
                        <a:rPr lang="en-US" sz="1600" baseline="0" dirty="0" smtClean="0"/>
                        <a:t> Description</a:t>
                      </a: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r>
              <a:tr h="9906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kern="1200" baseline="0" dirty="0" smtClean="0">
                          <a:solidFill>
                            <a:schemeClr val="dk1"/>
                          </a:solidFill>
                          <a:effectLst/>
                          <a:latin typeface="+mn-lt"/>
                          <a:ea typeface="+mn-ea"/>
                          <a:cs typeface="+mn-cs"/>
                        </a:rPr>
                        <a:t>Objective 1: Stage A Health Homes Quality Improvement Support</a:t>
                      </a:r>
                      <a:endParaRPr lang="en-US" sz="1400" kern="1200" baseline="0" dirty="0" smtClean="0">
                        <a:solidFill>
                          <a:schemeClr val="dk1"/>
                        </a:solidFill>
                        <a:effectLst/>
                        <a:latin typeface="+mn-lt"/>
                        <a:ea typeface="+mn-ea"/>
                        <a:cs typeface="+mn-cs"/>
                      </a:endParaRPr>
                    </a:p>
                    <a:p>
                      <a:pPr marL="0" marR="0">
                        <a:lnSpc>
                          <a:spcPct val="115000"/>
                        </a:lnSpc>
                        <a:spcBef>
                          <a:spcPts val="0"/>
                        </a:spcBef>
                        <a:spcAft>
                          <a:spcPts val="0"/>
                        </a:spcAft>
                      </a:pPr>
                      <a:endParaRPr lang="en-US" sz="1400" baseline="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Arial" panose="020B0604020202020204" pitchFamily="34" charset="0"/>
                          <a:ea typeface="Calibri"/>
                          <a:cs typeface="Arial" panose="020B0604020202020204" pitchFamily="34" charset="0"/>
                        </a:rPr>
                        <a:t>Well underway</a:t>
                      </a:r>
                      <a:r>
                        <a:rPr lang="en-US" sz="1000" baseline="0" dirty="0" smtClean="0">
                          <a:effectLst/>
                          <a:latin typeface="Arial" panose="020B0604020202020204" pitchFamily="34" charset="0"/>
                          <a:ea typeface="Calibri"/>
                          <a:cs typeface="Arial" panose="020B0604020202020204" pitchFamily="34" charset="0"/>
                        </a:rPr>
                        <a:t> and on schedule</a:t>
                      </a:r>
                      <a:endParaRPr lang="en-US" sz="1000" dirty="0">
                        <a:effectLst/>
                        <a:latin typeface="Arial" panose="020B0604020202020204" pitchFamily="34" charset="0"/>
                        <a:ea typeface="Calibri"/>
                        <a:cs typeface="Arial" panose="020B0604020202020204" pitchFamily="34" charset="0"/>
                      </a:endParaRPr>
                    </a:p>
                  </a:txBody>
                  <a:tcPr marL="68580" marR="68580" marT="0" marB="0"/>
                </a:tc>
              </a:tr>
              <a:tr h="715021">
                <a:tc>
                  <a:txBody>
                    <a:bodyPr/>
                    <a:lstStyle/>
                    <a:p>
                      <a:pPr algn="l" fontAlgn="b"/>
                      <a:r>
                        <a:rPr lang="en-US" sz="1400" b="1" i="0" u="none" strike="noStrike" baseline="0" dirty="0" smtClean="0">
                          <a:effectLst/>
                          <a:latin typeface="+mn-lt"/>
                        </a:rPr>
                        <a:t>Objective 2: Provide support for SIM Delivery System Reform Subcommittee</a:t>
                      </a:r>
                      <a:endParaRPr lang="en-US" sz="1400" b="1"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smtClean="0">
                          <a:effectLst/>
                          <a:latin typeface="Arial"/>
                        </a:rPr>
                        <a:t>Well underway and on schedule</a:t>
                      </a:r>
                      <a:endParaRPr lang="en-US" sz="1000" b="0" i="0" u="none" strike="noStrike" dirty="0">
                        <a:effectLst/>
                        <a:latin typeface="Arial"/>
                      </a:endParaRPr>
                    </a:p>
                  </a:txBody>
                  <a:tcPr marL="0" marR="0" marT="0" marB="0" anchor="ctr"/>
                </a:tc>
              </a:tr>
              <a:tr h="90052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effectLst/>
                          <a:latin typeface="+mn-lt"/>
                        </a:rPr>
                        <a:t>Objective 3: Provide QI Support for Behavioral Health Homes Learning Collaborative</a:t>
                      </a:r>
                    </a:p>
                    <a:p>
                      <a:pPr algn="l" fontAlgn="b"/>
                      <a:endParaRPr lang="en-US" sz="1400" b="0"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N/A</a:t>
                      </a:r>
                      <a:endParaRPr lang="en-US" sz="1200" dirty="0">
                        <a:effectLst/>
                        <a:latin typeface="Times New Roman"/>
                        <a:ea typeface="Calibri"/>
                        <a:cs typeface="Times New Roman"/>
                      </a:endParaRPr>
                    </a:p>
                  </a:txBody>
                  <a:tcPr marL="68580" marR="68580" marT="0" marB="0">
                    <a:noFill/>
                  </a:tcPr>
                </a:tc>
                <a:tc>
                  <a:txBody>
                    <a:bodyPr/>
                    <a:lstStyle/>
                    <a:p>
                      <a:pPr algn="l" fontAlgn="ctr"/>
                      <a:r>
                        <a:rPr lang="en-US" sz="1000" b="0" i="0" u="none" strike="noStrike" dirty="0" smtClean="0">
                          <a:effectLst/>
                          <a:latin typeface="Arial"/>
                        </a:rPr>
                        <a:t>Not scheduled to work</a:t>
                      </a:r>
                      <a:r>
                        <a:rPr lang="en-US" sz="1000" b="0" i="0" u="none" strike="noStrike" baseline="0" dirty="0" smtClean="0">
                          <a:effectLst/>
                          <a:latin typeface="Arial"/>
                        </a:rPr>
                        <a:t> on in 1Q work plan</a:t>
                      </a:r>
                      <a:endParaRPr lang="en-US" sz="1000" b="0" i="0" u="none" strike="noStrike" dirty="0">
                        <a:effectLst/>
                        <a:latin typeface="Arial"/>
                      </a:endParaRPr>
                    </a:p>
                  </a:txBody>
                  <a:tcPr marL="0" marR="0" marT="0" marB="0" anchor="ctr"/>
                </a:tc>
              </a:tr>
              <a:tr h="90052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effectLst/>
                          <a:latin typeface="+mn-lt"/>
                        </a:rPr>
                        <a:t>Objective 4: Provide QI Support for Patient-Provider Partnership Pilots (P3 Pilots)</a:t>
                      </a:r>
                    </a:p>
                    <a:p>
                      <a:pPr algn="l" fontAlgn="b"/>
                      <a:endParaRPr lang="en-US" sz="1400" b="0"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N/A</a:t>
                      </a:r>
                      <a:endParaRPr lang="en-US" sz="1200" dirty="0">
                        <a:effectLst/>
                        <a:latin typeface="Times New Roman"/>
                        <a:ea typeface="Calibri"/>
                        <a:cs typeface="Times New Roman"/>
                      </a:endParaRPr>
                    </a:p>
                  </a:txBody>
                  <a:tcPr marL="68580" marR="68580" marT="0" marB="0">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effectLst/>
                          <a:latin typeface="Arial"/>
                        </a:rPr>
                        <a:t>Not scheduled to work</a:t>
                      </a:r>
                      <a:r>
                        <a:rPr lang="en-US" sz="1000" b="0" i="0" u="none" strike="noStrike" baseline="0" dirty="0" smtClean="0">
                          <a:effectLst/>
                          <a:latin typeface="Arial"/>
                        </a:rPr>
                        <a:t> on in 1Q work plan</a:t>
                      </a:r>
                      <a:endParaRPr lang="en-US" sz="1000" b="0" i="0" u="none" strike="noStrike" dirty="0" smtClean="0">
                        <a:effectLst/>
                        <a:latin typeface="Arial"/>
                      </a:endParaRPr>
                    </a:p>
                    <a:p>
                      <a:pPr algn="l" fontAlgn="ctr"/>
                      <a:endParaRPr lang="en-US" sz="1000" b="0" i="0" u="none" strike="noStrike" dirty="0">
                        <a:effectLst/>
                        <a:latin typeface="Arial"/>
                      </a:endParaRPr>
                    </a:p>
                  </a:txBody>
                  <a:tcPr marL="0" marR="0" marT="0" marB="0" anchor="ct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3</a:t>
            </a:fld>
            <a:endParaRPr lang="en-US"/>
          </a:p>
        </p:txBody>
      </p:sp>
    </p:spTree>
    <p:extLst>
      <p:ext uri="{BB962C8B-B14F-4D97-AF65-F5344CB8AC3E}">
        <p14:creationId xmlns:p14="http://schemas.microsoft.com/office/powerpoint/2010/main" val="4130685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1600" dirty="0" smtClean="0"/>
              <a:t>SIM Delivery System Reform </a:t>
            </a:r>
            <a:br>
              <a:rPr lang="en-US" sz="1600" dirty="0" smtClean="0"/>
            </a:br>
            <a:r>
              <a:rPr lang="en-US" sz="1600" dirty="0" smtClean="0"/>
              <a:t>Driven by Maine Quality Counts</a:t>
            </a:r>
            <a:br>
              <a:rPr lang="en-US" sz="1600" dirty="0" smtClean="0"/>
            </a:br>
            <a:r>
              <a:rPr lang="en-US" sz="1600" b="1" i="1" dirty="0" smtClean="0"/>
              <a:t>Status Outlook for FY142Q</a:t>
            </a:r>
            <a:endParaRPr lang="en-US" sz="1600" b="1"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9479283"/>
              </p:ext>
            </p:extLst>
          </p:nvPr>
        </p:nvGraphicFramePr>
        <p:xfrm>
          <a:off x="457200" y="990600"/>
          <a:ext cx="8382000" cy="4879520"/>
        </p:xfrm>
        <a:graphic>
          <a:graphicData uri="http://schemas.openxmlformats.org/drawingml/2006/table">
            <a:tbl>
              <a:tblPr firstRow="1" bandRow="1">
                <a:tableStyleId>{5C22544A-7EE6-4342-B048-85BDC9FD1C3A}</a:tableStyleId>
              </a:tblPr>
              <a:tblGrid>
                <a:gridCol w="2727278"/>
                <a:gridCol w="1876567"/>
                <a:gridCol w="3778155"/>
              </a:tblGrid>
              <a:tr h="914400">
                <a:tc>
                  <a:txBody>
                    <a:bodyPr/>
                    <a:lstStyle/>
                    <a:p>
                      <a:r>
                        <a:rPr lang="en-US" baseline="0" dirty="0" smtClean="0"/>
                        <a:t>Objective</a:t>
                      </a:r>
                      <a:endParaRPr lang="en-US" baseline="0" dirty="0"/>
                    </a:p>
                  </a:txBody>
                  <a:tcPr/>
                </a:tc>
                <a:tc>
                  <a:txBody>
                    <a:bodyPr/>
                    <a:lstStyle/>
                    <a:p>
                      <a:r>
                        <a:rPr lang="en-US" sz="1400" dirty="0" smtClean="0"/>
                        <a:t>Status Outlook (Green, Yellow, Red)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Associated Narrative (include</a:t>
                      </a:r>
                      <a:r>
                        <a:rPr lang="en-US" sz="1600" baseline="0" dirty="0" smtClean="0"/>
                        <a:t> information on expected Milestones or Accountability Targets )</a:t>
                      </a:r>
                      <a:endParaRPr lang="en-US" sz="1600" dirty="0"/>
                    </a:p>
                  </a:txBody>
                  <a:tcPr/>
                </a:tc>
              </a:tr>
              <a:tr h="9906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kern="1200" baseline="0" dirty="0" smtClean="0">
                          <a:solidFill>
                            <a:schemeClr val="dk1"/>
                          </a:solidFill>
                          <a:effectLst/>
                          <a:latin typeface="+mn-lt"/>
                          <a:ea typeface="+mn-ea"/>
                          <a:cs typeface="+mn-cs"/>
                        </a:rPr>
                        <a:t>Objective 1: Stage A Health Homes Quality Improvement Support</a:t>
                      </a:r>
                      <a:endParaRPr lang="en-US" sz="1400" kern="1200" baseline="0" dirty="0" smtClean="0">
                        <a:solidFill>
                          <a:schemeClr val="dk1"/>
                        </a:solidFill>
                        <a:effectLst/>
                        <a:latin typeface="+mn-lt"/>
                        <a:ea typeface="+mn-ea"/>
                        <a:cs typeface="+mn-cs"/>
                      </a:endParaRPr>
                    </a:p>
                    <a:p>
                      <a:pPr marL="0" marR="0">
                        <a:lnSpc>
                          <a:spcPct val="115000"/>
                        </a:lnSpc>
                        <a:spcBef>
                          <a:spcPts val="0"/>
                        </a:spcBef>
                        <a:spcAft>
                          <a:spcPts val="0"/>
                        </a:spcAft>
                      </a:pPr>
                      <a:endParaRPr lang="en-US" sz="1400" baseline="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Arial" panose="020B0604020202020204" pitchFamily="34" charset="0"/>
                          <a:ea typeface="Calibri"/>
                          <a:cs typeface="Arial" panose="020B0604020202020204" pitchFamily="34" charset="0"/>
                        </a:rPr>
                        <a:t>The</a:t>
                      </a:r>
                      <a:r>
                        <a:rPr lang="en-US" sz="1000" baseline="0" dirty="0" smtClean="0">
                          <a:effectLst/>
                          <a:latin typeface="Arial" panose="020B0604020202020204" pitchFamily="34" charset="0"/>
                          <a:ea typeface="Calibri"/>
                          <a:cs typeface="Arial" panose="020B0604020202020204" pitchFamily="34" charset="0"/>
                        </a:rPr>
                        <a:t> objective is proceeding as planned.  We are on track with our stated milestones and accountability targets with 100% of the HH practices that met the entry requirements participating.  Termination of 7 practices was a result of those practices inability to meet their entry requirements (</a:t>
                      </a:r>
                      <a:r>
                        <a:rPr lang="en-US" sz="1000" baseline="0" dirty="0" err="1" smtClean="0">
                          <a:effectLst/>
                          <a:latin typeface="Arial" panose="020B0604020202020204" pitchFamily="34" charset="0"/>
                          <a:ea typeface="Calibri"/>
                          <a:cs typeface="Arial" panose="020B0604020202020204" pitchFamily="34" charset="0"/>
                        </a:rPr>
                        <a:t>ie</a:t>
                      </a:r>
                      <a:r>
                        <a:rPr lang="en-US" sz="1000" baseline="0" dirty="0" smtClean="0">
                          <a:effectLst/>
                          <a:latin typeface="Arial" panose="020B0604020202020204" pitchFamily="34" charset="0"/>
                          <a:ea typeface="Calibri"/>
                          <a:cs typeface="Arial" panose="020B0604020202020204" pitchFamily="34" charset="0"/>
                        </a:rPr>
                        <a:t>., NCQA recognition) of the HH Initiative.</a:t>
                      </a:r>
                    </a:p>
                    <a:p>
                      <a:pPr marL="0" marR="0">
                        <a:lnSpc>
                          <a:spcPct val="115000"/>
                        </a:lnSpc>
                        <a:spcBef>
                          <a:spcPts val="0"/>
                        </a:spcBef>
                        <a:spcAft>
                          <a:spcPts val="0"/>
                        </a:spcAft>
                      </a:pPr>
                      <a:endParaRPr lang="en-US" sz="1000" baseline="0" dirty="0" smtClean="0">
                        <a:effectLst/>
                        <a:latin typeface="Arial" panose="020B0604020202020204" pitchFamily="34" charset="0"/>
                        <a:ea typeface="Calibri"/>
                        <a:cs typeface="Arial" panose="020B0604020202020204" pitchFamily="34" charset="0"/>
                      </a:endParaRPr>
                    </a:p>
                    <a:p>
                      <a:pPr marL="0" marR="0">
                        <a:lnSpc>
                          <a:spcPct val="115000"/>
                        </a:lnSpc>
                        <a:spcBef>
                          <a:spcPts val="0"/>
                        </a:spcBef>
                        <a:spcAft>
                          <a:spcPts val="0"/>
                        </a:spcAft>
                      </a:pPr>
                      <a:r>
                        <a:rPr lang="en-US" sz="1000" baseline="0" dirty="0" smtClean="0">
                          <a:effectLst/>
                          <a:latin typeface="Arial" panose="020B0604020202020204" pitchFamily="34" charset="0"/>
                          <a:ea typeface="Calibri"/>
                          <a:cs typeface="Arial" panose="020B0604020202020204" pitchFamily="34" charset="0"/>
                        </a:rPr>
                        <a:t>We anticipate to meet our next quarter goals.</a:t>
                      </a:r>
                      <a:endParaRPr lang="en-US" sz="1000" dirty="0">
                        <a:effectLst/>
                        <a:latin typeface="Arial" panose="020B0604020202020204" pitchFamily="34" charset="0"/>
                        <a:ea typeface="Calibri"/>
                        <a:cs typeface="Arial" panose="020B0604020202020204" pitchFamily="34" charset="0"/>
                      </a:endParaRPr>
                    </a:p>
                  </a:txBody>
                  <a:tcPr marL="68580" marR="68580" marT="0" marB="0"/>
                </a:tc>
              </a:tr>
              <a:tr h="715021">
                <a:tc>
                  <a:txBody>
                    <a:bodyPr/>
                    <a:lstStyle/>
                    <a:p>
                      <a:pPr algn="l" fontAlgn="b"/>
                      <a:r>
                        <a:rPr lang="en-US" sz="1400" b="1" i="0" u="none" strike="noStrike" baseline="0" dirty="0" smtClean="0">
                          <a:effectLst/>
                          <a:latin typeface="+mn-lt"/>
                        </a:rPr>
                        <a:t>Objective 2: Provide support for SIM Delivery System Reform Subcommittee</a:t>
                      </a:r>
                      <a:endParaRPr lang="en-US" sz="1400" b="1"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smtClean="0">
                          <a:effectLst/>
                          <a:latin typeface="Arial"/>
                        </a:rPr>
                        <a:t>The objective is proceeding</a:t>
                      </a:r>
                      <a:r>
                        <a:rPr lang="en-US" sz="1000" b="0" i="0" u="none" strike="noStrike" baseline="0" dirty="0" smtClean="0">
                          <a:effectLst/>
                          <a:latin typeface="Arial"/>
                        </a:rPr>
                        <a:t> as planned, with good participation of Subcommittee members in all meetings, and progressively improving meeting evaluation scores</a:t>
                      </a:r>
                    </a:p>
                    <a:p>
                      <a:pPr algn="l" fontAlgn="ctr"/>
                      <a:endParaRPr lang="en-US" sz="1000" b="0" i="0" u="none" strike="noStrike" baseline="0" dirty="0" smtClean="0">
                        <a:effectLst/>
                        <a:latin typeface="Arial"/>
                      </a:endParaRPr>
                    </a:p>
                    <a:p>
                      <a:pPr algn="l" fontAlgn="ctr"/>
                      <a:r>
                        <a:rPr lang="en-US" sz="1000" b="0" i="0" u="none" strike="noStrike" baseline="0" dirty="0" smtClean="0">
                          <a:effectLst/>
                          <a:latin typeface="Arial"/>
                        </a:rPr>
                        <a:t>We anticipate success with our next quarter goals</a:t>
                      </a:r>
                      <a:endParaRPr lang="en-US" sz="1000" b="0" i="0" u="none" strike="noStrike" dirty="0">
                        <a:effectLst/>
                        <a:latin typeface="Arial"/>
                      </a:endParaRPr>
                    </a:p>
                  </a:txBody>
                  <a:tcPr marL="0" marR="0" marT="0" marB="0" anchor="ctr"/>
                </a:tc>
              </a:tr>
              <a:tr h="90052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effectLst/>
                          <a:latin typeface="+mn-lt"/>
                        </a:rPr>
                        <a:t>Objective 3: Provide QI Support for Behavioral Health Homes Learning Collaborative</a:t>
                      </a:r>
                    </a:p>
                    <a:p>
                      <a:pPr algn="l" fontAlgn="b"/>
                      <a:endParaRPr lang="en-US" sz="1400" b="0"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smtClean="0">
                          <a:effectLst/>
                          <a:latin typeface="Arial"/>
                        </a:rPr>
                        <a:t>Progressing</a:t>
                      </a:r>
                      <a:r>
                        <a:rPr lang="en-US" sz="1000" b="0" i="0" u="none" strike="noStrike" baseline="0" dirty="0" smtClean="0">
                          <a:effectLst/>
                          <a:latin typeface="Arial"/>
                        </a:rPr>
                        <a:t> well, staff are hired and deployed.  We anticipate meeting our next quarter goals</a:t>
                      </a:r>
                      <a:endParaRPr lang="en-US" sz="1000" b="0" i="0" u="none" strike="noStrike" dirty="0">
                        <a:effectLst/>
                        <a:latin typeface="Arial"/>
                      </a:endParaRPr>
                    </a:p>
                  </a:txBody>
                  <a:tcPr marL="0" marR="0" marT="0" marB="0" anchor="ctr"/>
                </a:tc>
              </a:tr>
              <a:tr h="90052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effectLst/>
                          <a:latin typeface="+mn-lt"/>
                        </a:rPr>
                        <a:t>Objective 4: Provide QI Support for Patient-Provider Partnership Pilots (P3 Pilots)</a:t>
                      </a:r>
                    </a:p>
                    <a:p>
                      <a:pPr algn="l" fontAlgn="b"/>
                      <a:endParaRPr lang="en-US" sz="1400" b="0" i="0" u="none" strike="noStrike" baseline="0" dirty="0">
                        <a:effectLst/>
                        <a:latin typeface="+mn-lt"/>
                      </a:endParaRPr>
                    </a:p>
                  </a:txBody>
                  <a:tcPr marL="0" marR="0" marT="0" marB="0" anchor="b"/>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smtClean="0">
                          <a:effectLst/>
                          <a:latin typeface="Arial"/>
                        </a:rPr>
                        <a:t>Progressing well, staff are hired and deployed.</a:t>
                      </a:r>
                      <a:r>
                        <a:rPr lang="en-US" sz="1000" b="0" i="0" u="none" strike="noStrike" baseline="0" dirty="0" smtClean="0">
                          <a:effectLst/>
                          <a:latin typeface="Arial"/>
                        </a:rPr>
                        <a:t>  We anticipate meeting our next quarter goals.</a:t>
                      </a:r>
                      <a:endParaRPr lang="en-US" sz="1000" b="0" i="0" u="none" strike="noStrike" dirty="0">
                        <a:effectLst/>
                        <a:latin typeface="Arial"/>
                      </a:endParaRPr>
                    </a:p>
                  </a:txBody>
                  <a:tcPr marL="0" marR="0" marT="0" marB="0" anchor="ct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4</a:t>
            </a:fld>
            <a:endParaRPr lang="en-US"/>
          </a:p>
        </p:txBody>
      </p:sp>
    </p:spTree>
    <p:extLst>
      <p:ext uri="{BB962C8B-B14F-4D97-AF65-F5344CB8AC3E}">
        <p14:creationId xmlns:p14="http://schemas.microsoft.com/office/powerpoint/2010/main" val="169907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Appendix</a:t>
            </a:r>
            <a:br>
              <a:rPr lang="en-US" dirty="0"/>
            </a:br>
            <a:endParaRPr lang="en-US" dirty="0"/>
          </a:p>
        </p:txBody>
      </p:sp>
      <p:sp>
        <p:nvSpPr>
          <p:cNvPr id="5" name="Subtitle 4"/>
          <p:cNvSpPr>
            <a:spLocks noGrp="1"/>
          </p:cNvSpPr>
          <p:nvPr>
            <p:ph type="subTitle" idx="1"/>
          </p:nvPr>
        </p:nvSpPr>
        <p:spPr/>
        <p:txBody>
          <a:bodyPr/>
          <a:lstStyle/>
          <a:p>
            <a:r>
              <a:rPr lang="en-US" dirty="0" smtClean="0"/>
              <a:t>Maine </a:t>
            </a:r>
            <a:r>
              <a:rPr lang="en-US" dirty="0"/>
              <a:t>Quality Counts </a:t>
            </a:r>
            <a:r>
              <a:rPr lang="en-US" dirty="0" smtClean="0"/>
              <a:t>Accomplishment Detail</a:t>
            </a:r>
            <a:endParaRPr lang="en-US" dirty="0"/>
          </a:p>
        </p:txBody>
      </p:sp>
    </p:spTree>
    <p:extLst>
      <p:ext uri="{BB962C8B-B14F-4D97-AF65-F5344CB8AC3E}">
        <p14:creationId xmlns:p14="http://schemas.microsoft.com/office/powerpoint/2010/main" val="2437516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1600" dirty="0" smtClean="0"/>
              <a:t>SIM Delivery System Reform Status</a:t>
            </a:r>
            <a:br>
              <a:rPr lang="en-US" sz="1600" dirty="0" smtClean="0"/>
            </a:br>
            <a:r>
              <a:rPr lang="en-US" sz="1600" dirty="0" smtClean="0"/>
              <a:t>Driven by Maine Quality Counts</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6768126"/>
              </p:ext>
            </p:extLst>
          </p:nvPr>
        </p:nvGraphicFramePr>
        <p:xfrm>
          <a:off x="381000" y="685800"/>
          <a:ext cx="8610600" cy="5109684"/>
        </p:xfrm>
        <a:graphic>
          <a:graphicData uri="http://schemas.openxmlformats.org/drawingml/2006/table">
            <a:tbl>
              <a:tblPr firstRow="1" bandRow="1">
                <a:tableStyleId>{5C22544A-7EE6-4342-B048-85BDC9FD1C3A}</a:tableStyleId>
              </a:tblPr>
              <a:tblGrid>
                <a:gridCol w="2870200"/>
                <a:gridCol w="956733"/>
                <a:gridCol w="4783667"/>
              </a:tblGrid>
              <a:tr h="484028">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48402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kern="1200" dirty="0" smtClean="0">
                          <a:solidFill>
                            <a:schemeClr val="dk1"/>
                          </a:solidFill>
                          <a:effectLst/>
                          <a:latin typeface="+mn-lt"/>
                          <a:ea typeface="+mn-ea"/>
                          <a:cs typeface="+mn-cs"/>
                        </a:rPr>
                        <a:t>Stage A Health Homes Quality Improvement Support</a:t>
                      </a:r>
                      <a:endParaRPr lang="en-US" sz="1400" kern="1200" dirty="0" smtClean="0">
                        <a:solidFill>
                          <a:schemeClr val="dk1"/>
                        </a:solidFill>
                        <a:effectLst/>
                        <a:latin typeface="+mn-lt"/>
                        <a:ea typeface="+mn-ea"/>
                        <a:cs typeface="+mn-cs"/>
                      </a:endParaRPr>
                    </a:p>
                    <a:p>
                      <a:pPr marL="0" marR="0">
                        <a:lnSpc>
                          <a:spcPct val="115000"/>
                        </a:lnSpc>
                        <a:spcBef>
                          <a:spcPts val="0"/>
                        </a:spcBef>
                        <a:spcAft>
                          <a:spcPts val="0"/>
                        </a:spcAft>
                      </a:pPr>
                      <a:endParaRPr lang="en-US" sz="14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b="0" i="0" u="none" strike="noStrike" dirty="0" smtClean="0">
                          <a:effectLst/>
                          <a:latin typeface="Arial"/>
                        </a:rPr>
                        <a:t>Conduct initial QI outreach to all HH practices</a:t>
                      </a:r>
                    </a:p>
                    <a:p>
                      <a:pPr marL="0" marR="0">
                        <a:lnSpc>
                          <a:spcPct val="115000"/>
                        </a:lnSpc>
                        <a:spcBef>
                          <a:spcPts val="0"/>
                        </a:spcBef>
                        <a:spcAft>
                          <a:spcPts val="0"/>
                        </a:spcAft>
                      </a:pPr>
                      <a:endParaRPr lang="en-US" sz="14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We project that this will be accomplished by 12/31/13; this will also include Action Planning on the prioritized items from the onsite Assessments</a:t>
                      </a:r>
                    </a:p>
                  </a:txBody>
                  <a:tcPr marL="0" marR="0" marT="0" marB="0" anchor="ctr"/>
                </a:tc>
              </a:tr>
              <a:tr h="484028">
                <a:tc>
                  <a:txBody>
                    <a:bodyPr/>
                    <a:lstStyle/>
                    <a:p>
                      <a:pPr algn="l" fontAlgn="b"/>
                      <a:r>
                        <a:rPr lang="en-US" sz="1000" b="0" i="0" u="none" strike="noStrike" dirty="0">
                          <a:effectLst/>
                          <a:latin typeface="Arial"/>
                        </a:rPr>
                        <a:t>Identify and orient QI coaching support for HH practices</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If external coaches are not available, quality coaching will be provided by QI Specialist staff</a:t>
                      </a:r>
                    </a:p>
                  </a:txBody>
                  <a:tcPr marL="0" marR="0" marT="0" marB="0" anchor="ctr"/>
                </a:tc>
              </a:tr>
              <a:tr h="484028">
                <a:tc>
                  <a:txBody>
                    <a:bodyPr/>
                    <a:lstStyle/>
                    <a:p>
                      <a:pPr algn="l" fontAlgn="b"/>
                      <a:r>
                        <a:rPr lang="en-US" sz="1000" b="0" i="0" u="none" strike="noStrike">
                          <a:effectLst/>
                          <a:latin typeface="Arial"/>
                        </a:rPr>
                        <a:t>Conduct ongoing QI support to HH practices</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a:effectLst/>
                          <a:latin typeface="Arial"/>
                        </a:rPr>
                        <a:t>Recurring deliverable throughout SIM </a:t>
                      </a:r>
                    </a:p>
                  </a:txBody>
                  <a:tcPr marL="0" marR="0" marT="0" marB="0" anchor="ctr"/>
                </a:tc>
              </a:tr>
              <a:tr h="484028">
                <a:tc>
                  <a:txBody>
                    <a:bodyPr/>
                    <a:lstStyle/>
                    <a:p>
                      <a:pPr algn="l" fontAlgn="ctr"/>
                      <a:r>
                        <a:rPr lang="en-US" sz="1000" b="0" i="0" u="none" strike="noStrike">
                          <a:effectLst/>
                          <a:latin typeface="Arial"/>
                        </a:rPr>
                        <a:t>Implement HH Education Plan</a:t>
                      </a:r>
                    </a:p>
                  </a:txBody>
                  <a:tcPr marL="0" marR="0" marT="0" marB="0" anchor="ct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a:effectLst/>
                          <a:latin typeface="Arial"/>
                        </a:rPr>
                        <a:t>Education plan includes monthly webinars; newsletters; and ongoing communicaiton; during 2014 the HH practices will be folded into the Learning Sessions with the multipayer Patient Centered Medical Home practices, to facilitate additional networking and peer support for transformation</a:t>
                      </a:r>
                    </a:p>
                  </a:txBody>
                  <a:tcPr marL="0" marR="0" marT="0" marB="0" anchor="ctr"/>
                </a:tc>
              </a:tr>
              <a:tr h="375796">
                <a:tc>
                  <a:txBody>
                    <a:bodyPr/>
                    <a:lstStyle/>
                    <a:p>
                      <a:pPr algn="l" fontAlgn="b"/>
                      <a:r>
                        <a:rPr lang="en-US" sz="1000" b="0" i="0" u="none" strike="noStrike" dirty="0">
                          <a:effectLst/>
                          <a:latin typeface="Arial"/>
                        </a:rPr>
                        <a:t>Conduct Learning Session 1 for HH practices</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Planning well underway for Feb 7 Learning Session</a:t>
                      </a:r>
                    </a:p>
                  </a:txBody>
                  <a:tcPr marL="0" marR="0" marT="0" marB="0" anchor="ctr"/>
                </a:tc>
              </a:tr>
              <a:tr h="484028">
                <a:tc>
                  <a:txBody>
                    <a:bodyPr/>
                    <a:lstStyle/>
                    <a:p>
                      <a:pPr algn="l" fontAlgn="b"/>
                      <a:r>
                        <a:rPr lang="en-US" sz="1000" b="0" i="0" u="none" strike="noStrike" dirty="0">
                          <a:effectLst/>
                          <a:latin typeface="Arial"/>
                        </a:rPr>
                        <a:t>Deploy transformation clinical, leadership and technical assistance to HH practices</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Deployment of technical assistance includes ongoing assessment of HH practice progress, challenges, barriers and needs</a:t>
                      </a:r>
                    </a:p>
                  </a:txBody>
                  <a:tcPr marL="0" marR="0" marT="0" marB="0" anchor="ctr"/>
                </a:tc>
              </a:tr>
              <a:tr h="484028">
                <a:tc>
                  <a:txBody>
                    <a:bodyPr/>
                    <a:lstStyle/>
                    <a:p>
                      <a:pPr algn="l" fontAlgn="b"/>
                      <a:r>
                        <a:rPr lang="en-US" sz="1000" b="0" i="0" u="none" strike="noStrike" dirty="0">
                          <a:effectLst/>
                          <a:latin typeface="Arial"/>
                        </a:rPr>
                        <a:t>Ensure data management for HH transformation</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Data management includes ongoing refinement of data management plan, data collection, tracking, </a:t>
                      </a:r>
                      <a:r>
                        <a:rPr lang="en-US" sz="1000" b="0" i="0" u="none" strike="noStrike" dirty="0" err="1" smtClean="0">
                          <a:effectLst/>
                          <a:latin typeface="Arial"/>
                        </a:rPr>
                        <a:t>storage,data</a:t>
                      </a:r>
                      <a:r>
                        <a:rPr lang="en-US" sz="1000" b="0" i="0" u="none" strike="noStrike" dirty="0" smtClean="0">
                          <a:effectLst/>
                          <a:latin typeface="Arial"/>
                        </a:rPr>
                        <a:t> </a:t>
                      </a:r>
                      <a:r>
                        <a:rPr lang="en-US" sz="1000" b="0" i="0" u="none" strike="noStrike" dirty="0">
                          <a:effectLst/>
                          <a:latin typeface="Arial"/>
                        </a:rPr>
                        <a:t>quality procedures, and database maintenance and support; also includes ongoing data analysis and reporting</a:t>
                      </a:r>
                    </a:p>
                  </a:txBody>
                  <a:tcPr marL="0" marR="0" marT="0" marB="0" anchor="ctr"/>
                </a:tc>
              </a:tr>
              <a:tr h="484028">
                <a:tc>
                  <a:txBody>
                    <a:bodyPr/>
                    <a:lstStyle/>
                    <a:p>
                      <a:pPr algn="l" fontAlgn="b"/>
                      <a:r>
                        <a:rPr lang="en-US" sz="1000" b="0" i="0" u="none" strike="noStrike" dirty="0">
                          <a:effectLst/>
                          <a:latin typeface="Arial"/>
                        </a:rPr>
                        <a:t>Support QI Coaching of HH practices</a:t>
                      </a:r>
                    </a:p>
                  </a:txBody>
                  <a:tcPr marL="0" marR="0" marT="0" marB="0" anchor="b"/>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solidFill>
                      <a:srgbClr val="00B050"/>
                    </a:solidFill>
                  </a:tcPr>
                </a:tc>
                <a:tc>
                  <a:txBody>
                    <a:bodyPr/>
                    <a:lstStyle/>
                    <a:p>
                      <a:pPr algn="l" fontAlgn="ctr"/>
                      <a:r>
                        <a:rPr lang="en-US" sz="1000" b="0" i="0" u="none" strike="noStrike" dirty="0">
                          <a:effectLst/>
                          <a:latin typeface="Arial"/>
                        </a:rPr>
                        <a:t>Support of QI Coaching includes ongoing </a:t>
                      </a:r>
                      <a:r>
                        <a:rPr lang="en-US" sz="1000" b="0" i="0" u="none" strike="noStrike" dirty="0" smtClean="0">
                          <a:effectLst/>
                          <a:latin typeface="Arial"/>
                        </a:rPr>
                        <a:t>identification </a:t>
                      </a:r>
                      <a:r>
                        <a:rPr lang="en-US" sz="1000" b="0" i="0" u="none" strike="noStrike" dirty="0">
                          <a:effectLst/>
                          <a:latin typeface="Arial"/>
                        </a:rPr>
                        <a:t>of external and internal QI coaches, training, support, communication and deployment of coaches to HH practices</a:t>
                      </a:r>
                    </a:p>
                  </a:txBody>
                  <a:tcPr marL="0" marR="0" marT="0" marB="0" anchor="ct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6</a:t>
            </a:fld>
            <a:endParaRPr lang="en-US"/>
          </a:p>
        </p:txBody>
      </p:sp>
    </p:spTree>
    <p:extLst>
      <p:ext uri="{BB962C8B-B14F-4D97-AF65-F5344CB8AC3E}">
        <p14:creationId xmlns:p14="http://schemas.microsoft.com/office/powerpoint/2010/main" val="2570895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777</Words>
  <Application>Microsoft Macintosh PowerPoint</Application>
  <PresentationFormat>On-screen Show (4:3)</PresentationFormat>
  <Paragraphs>75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SIM Delivery System Reform Status</vt:lpstr>
      <vt:lpstr>SIM Delivery System Reform  Driven by Maine Quality Counts</vt:lpstr>
      <vt:lpstr>SIM Delivery System Reform  Driven by Maine Quality Counts Status for Oct – Dec, 2013</vt:lpstr>
      <vt:lpstr>SIM Delivery System Reform  Driven by Maine Quality Counts Status Outlook for FY142Q</vt:lpstr>
      <vt:lpstr>Appendix </vt:lpstr>
      <vt:lpstr>SIM Delivery System Reform Status Driven by Maine Quality Counts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 Data Infrastructure Status Driven by HealthInfoNet</dc:title>
  <dc:creator>Chenard, Randal</dc:creator>
  <cp:lastModifiedBy>Trevor Putnoky</cp:lastModifiedBy>
  <cp:revision>19</cp:revision>
  <dcterms:created xsi:type="dcterms:W3CDTF">2014-01-28T11:45:09Z</dcterms:created>
  <dcterms:modified xsi:type="dcterms:W3CDTF">2014-02-25T14:15:42Z</dcterms:modified>
</cp:coreProperties>
</file>